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5" r:id="rId3"/>
    <p:sldId id="331" r:id="rId4"/>
    <p:sldId id="258" r:id="rId5"/>
    <p:sldId id="259" r:id="rId6"/>
    <p:sldId id="289" r:id="rId7"/>
    <p:sldId id="262" r:id="rId8"/>
    <p:sldId id="326" r:id="rId9"/>
    <p:sldId id="335" r:id="rId10"/>
    <p:sldId id="295" r:id="rId11"/>
    <p:sldId id="310" r:id="rId12"/>
    <p:sldId id="328" r:id="rId13"/>
    <p:sldId id="333" r:id="rId14"/>
    <p:sldId id="306" r:id="rId15"/>
    <p:sldId id="307" r:id="rId16"/>
    <p:sldId id="308" r:id="rId17"/>
    <p:sldId id="309" r:id="rId18"/>
    <p:sldId id="311" r:id="rId19"/>
    <p:sldId id="323" r:id="rId20"/>
    <p:sldId id="324" r:id="rId21"/>
    <p:sldId id="279" r:id="rId2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901B-E3CF-4786-AEBE-75E93A87E509}" type="datetimeFigureOut">
              <a:rPr lang="pt-BR" smtClean="0"/>
              <a:t>27/02/2023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4279-C84E-4502-9E41-F32E2BBC63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6864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901B-E3CF-4786-AEBE-75E93A87E509}" type="datetimeFigureOut">
              <a:rPr lang="pt-BR" smtClean="0"/>
              <a:t>27/02/2023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4279-C84E-4502-9E41-F32E2BBC63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0560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901B-E3CF-4786-AEBE-75E93A87E509}" type="datetimeFigureOut">
              <a:rPr lang="pt-BR" smtClean="0"/>
              <a:t>27/02/2023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4279-C84E-4502-9E41-F32E2BBC63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0450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901B-E3CF-4786-AEBE-75E93A87E509}" type="datetimeFigureOut">
              <a:rPr lang="pt-BR" smtClean="0"/>
              <a:t>27/02/2023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4279-C84E-4502-9E41-F32E2BBC63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087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901B-E3CF-4786-AEBE-75E93A87E509}" type="datetimeFigureOut">
              <a:rPr lang="pt-BR" smtClean="0"/>
              <a:t>27/02/2023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4279-C84E-4502-9E41-F32E2BBC63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2863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901B-E3CF-4786-AEBE-75E93A87E509}" type="datetimeFigureOut">
              <a:rPr lang="pt-BR" smtClean="0"/>
              <a:t>27/02/2023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4279-C84E-4502-9E41-F32E2BBC63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428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901B-E3CF-4786-AEBE-75E93A87E509}" type="datetimeFigureOut">
              <a:rPr lang="pt-BR" smtClean="0"/>
              <a:t>27/02/2023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4279-C84E-4502-9E41-F32E2BBC63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9379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901B-E3CF-4786-AEBE-75E93A87E509}" type="datetimeFigureOut">
              <a:rPr lang="pt-BR" smtClean="0"/>
              <a:t>27/02/2023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4279-C84E-4502-9E41-F32E2BBC63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8759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901B-E3CF-4786-AEBE-75E93A87E509}" type="datetimeFigureOut">
              <a:rPr lang="pt-BR" smtClean="0"/>
              <a:t>27/02/2023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4279-C84E-4502-9E41-F32E2BBC63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842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901B-E3CF-4786-AEBE-75E93A87E509}" type="datetimeFigureOut">
              <a:rPr lang="pt-BR" smtClean="0"/>
              <a:t>27/02/2023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4279-C84E-4502-9E41-F32E2BBC63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5287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901B-E3CF-4786-AEBE-75E93A87E509}" type="datetimeFigureOut">
              <a:rPr lang="pt-BR" smtClean="0"/>
              <a:t>27/02/2023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4279-C84E-4502-9E41-F32E2BBC63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327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1901B-E3CF-4786-AEBE-75E93A87E509}" type="datetimeFigureOut">
              <a:rPr lang="pt-BR" smtClean="0"/>
              <a:t>27/02/2023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54279-C84E-4502-9E41-F32E2BBC63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4342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site/laurocmartinsdepaula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876" y="3284984"/>
            <a:ext cx="6332240" cy="1470025"/>
          </a:xfrm>
        </p:spPr>
        <p:txBody>
          <a:bodyPr>
            <a:normAutofit/>
          </a:bodyPr>
          <a:lstStyle/>
          <a:p>
            <a:r>
              <a:rPr lang="pt-BR" sz="3200" b="1" dirty="0"/>
              <a:t>INF018 – Auditoria e Segurança de Sistemas</a:t>
            </a:r>
          </a:p>
        </p:txBody>
      </p:sp>
      <p:pic>
        <p:nvPicPr>
          <p:cNvPr id="1026" name="Picture 2" descr="C:\Users\Lauro\Desktop\IFBA-e151965012649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86591"/>
            <a:ext cx="62865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8748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2564904"/>
            <a:ext cx="7772400" cy="1470025"/>
          </a:xfrm>
        </p:spPr>
        <p:txBody>
          <a:bodyPr>
            <a:normAutofit/>
          </a:bodyPr>
          <a:lstStyle/>
          <a:p>
            <a:r>
              <a:rPr lang="pt-BR" sz="4000" b="1" dirty="0"/>
              <a:t>Metodologia</a:t>
            </a:r>
          </a:p>
        </p:txBody>
      </p:sp>
    </p:spTree>
    <p:extLst>
      <p:ext uri="{BB962C8B-B14F-4D97-AF65-F5344CB8AC3E}">
        <p14:creationId xmlns:p14="http://schemas.microsoft.com/office/powerpoint/2010/main" val="1428863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2564904"/>
            <a:ext cx="7772400" cy="1470025"/>
          </a:xfrm>
        </p:spPr>
        <p:txBody>
          <a:bodyPr>
            <a:normAutofit/>
          </a:bodyPr>
          <a:lstStyle/>
          <a:p>
            <a:r>
              <a:rPr lang="pt-BR" sz="4000" b="1" dirty="0"/>
              <a:t>Formas de avaliação</a:t>
            </a:r>
          </a:p>
        </p:txBody>
      </p:sp>
    </p:spTree>
    <p:extLst>
      <p:ext uri="{BB962C8B-B14F-4D97-AF65-F5344CB8AC3E}">
        <p14:creationId xmlns:p14="http://schemas.microsoft.com/office/powerpoint/2010/main" val="664575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-57249"/>
            <a:ext cx="7772400" cy="1470025"/>
          </a:xfrm>
        </p:spPr>
        <p:txBody>
          <a:bodyPr>
            <a:normAutofit/>
          </a:bodyPr>
          <a:lstStyle/>
          <a:p>
            <a:r>
              <a:rPr lang="pt-BR" sz="4000" b="1" dirty="0"/>
              <a:t>Formas de avaliação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395536" y="1196752"/>
            <a:ext cx="83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pt-BR" sz="3200" dirty="0"/>
              <a:t>Uma aula teórica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pt-BR" sz="3200" dirty="0"/>
              <a:t>Apresentação seminário</a:t>
            </a:r>
          </a:p>
        </p:txBody>
      </p:sp>
    </p:spTree>
    <p:extLst>
      <p:ext uri="{BB962C8B-B14F-4D97-AF65-F5344CB8AC3E}">
        <p14:creationId xmlns:p14="http://schemas.microsoft.com/office/powerpoint/2010/main" val="3439511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-57249"/>
            <a:ext cx="7772400" cy="1470025"/>
          </a:xfrm>
        </p:spPr>
        <p:txBody>
          <a:bodyPr>
            <a:normAutofit/>
          </a:bodyPr>
          <a:lstStyle/>
          <a:p>
            <a:r>
              <a:rPr lang="pt-BR" sz="4000" b="1" dirty="0"/>
              <a:t>Como serão as avaliações?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395536" y="1196752"/>
            <a:ext cx="835292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pt-BR" sz="3200" dirty="0">
                <a:latin typeface="Calibri" panose="020F0502020204030204" pitchFamily="34" charset="0"/>
              </a:rPr>
              <a:t>Todos as apresentações de seminário serão avaliadas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pt-BR" sz="3200" dirty="0">
                <a:latin typeface="Calibri" panose="020F0502020204030204" pitchFamily="34" charset="0"/>
              </a:rPr>
              <a:t>Grupos com 2 ou 3 pessoas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pt-BR" sz="3200" dirty="0">
                <a:latin typeface="Calibri" panose="020F0502020204030204" pitchFamily="34" charset="0"/>
              </a:rPr>
              <a:t>A nota final será a média das avaliações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012183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-57249"/>
            <a:ext cx="7772400" cy="1470025"/>
          </a:xfrm>
        </p:spPr>
        <p:txBody>
          <a:bodyPr>
            <a:normAutofit/>
          </a:bodyPr>
          <a:lstStyle/>
          <a:p>
            <a:r>
              <a:rPr lang="pt-BR" sz="4000" b="1" dirty="0"/>
              <a:t>Tem alguma reclamação/Sugestão?</a:t>
            </a:r>
          </a:p>
        </p:txBody>
      </p:sp>
    </p:spTree>
    <p:extLst>
      <p:ext uri="{BB962C8B-B14F-4D97-AF65-F5344CB8AC3E}">
        <p14:creationId xmlns:p14="http://schemas.microsoft.com/office/powerpoint/2010/main" val="2477355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-57249"/>
            <a:ext cx="7772400" cy="1470025"/>
          </a:xfrm>
        </p:spPr>
        <p:txBody>
          <a:bodyPr>
            <a:normAutofit/>
          </a:bodyPr>
          <a:lstStyle/>
          <a:p>
            <a:r>
              <a:rPr lang="pt-BR" sz="4000" b="1" dirty="0"/>
              <a:t>Tem alguma reclamação/Sugestão?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691680" y="2649686"/>
            <a:ext cx="5616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/>
              <a:t>Converse comigo!!!</a:t>
            </a:r>
          </a:p>
        </p:txBody>
      </p:sp>
    </p:spTree>
    <p:extLst>
      <p:ext uri="{BB962C8B-B14F-4D97-AF65-F5344CB8AC3E}">
        <p14:creationId xmlns:p14="http://schemas.microsoft.com/office/powerpoint/2010/main" val="15768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-57249"/>
            <a:ext cx="7772400" cy="1470025"/>
          </a:xfrm>
        </p:spPr>
        <p:txBody>
          <a:bodyPr>
            <a:normAutofit/>
          </a:bodyPr>
          <a:lstStyle/>
          <a:p>
            <a:r>
              <a:rPr lang="pt-BR" sz="4000" b="1" dirty="0"/>
              <a:t>Tem dúvidas?</a:t>
            </a:r>
          </a:p>
        </p:txBody>
      </p:sp>
    </p:spTree>
    <p:extLst>
      <p:ext uri="{BB962C8B-B14F-4D97-AF65-F5344CB8AC3E}">
        <p14:creationId xmlns:p14="http://schemas.microsoft.com/office/powerpoint/2010/main" val="10614608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-57249"/>
            <a:ext cx="7772400" cy="1470025"/>
          </a:xfrm>
        </p:spPr>
        <p:txBody>
          <a:bodyPr>
            <a:normAutofit/>
          </a:bodyPr>
          <a:lstStyle/>
          <a:p>
            <a:r>
              <a:rPr lang="pt-BR" sz="4000" b="1" dirty="0"/>
              <a:t>Tem dúvidas?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195736" y="2649686"/>
            <a:ext cx="5616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/>
              <a:t>Pergunte-me!!!</a:t>
            </a:r>
          </a:p>
        </p:txBody>
      </p:sp>
    </p:spTree>
    <p:extLst>
      <p:ext uri="{BB962C8B-B14F-4D97-AF65-F5344CB8AC3E}">
        <p14:creationId xmlns:p14="http://schemas.microsoft.com/office/powerpoint/2010/main" val="9597765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2564904"/>
            <a:ext cx="7772400" cy="1470025"/>
          </a:xfrm>
        </p:spPr>
        <p:txBody>
          <a:bodyPr>
            <a:normAutofit/>
          </a:bodyPr>
          <a:lstStyle/>
          <a:p>
            <a:r>
              <a:rPr lang="pt-BR" sz="4000" b="1" dirty="0"/>
              <a:t>Referências Bibliográficas</a:t>
            </a:r>
          </a:p>
        </p:txBody>
      </p:sp>
    </p:spTree>
    <p:extLst>
      <p:ext uri="{BB962C8B-B14F-4D97-AF65-F5344CB8AC3E}">
        <p14:creationId xmlns:p14="http://schemas.microsoft.com/office/powerpoint/2010/main" val="5689443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-57249"/>
            <a:ext cx="7772400" cy="1470025"/>
          </a:xfrm>
        </p:spPr>
        <p:txBody>
          <a:bodyPr>
            <a:normAutofit/>
          </a:bodyPr>
          <a:lstStyle/>
          <a:p>
            <a:r>
              <a:rPr lang="pt-BR" sz="4000" b="1" dirty="0"/>
              <a:t>Bibliografia Básica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683568" y="1758295"/>
            <a:ext cx="777686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pt-BR" sz="2800" b="1" dirty="0">
                <a:solidFill>
                  <a:srgbClr val="FF0000"/>
                </a:solidFill>
              </a:rPr>
              <a:t>Kim, David; </a:t>
            </a:r>
            <a:r>
              <a:rPr lang="pt-BR" sz="2800" b="1" dirty="0" err="1">
                <a:solidFill>
                  <a:srgbClr val="FF0000"/>
                </a:solidFill>
              </a:rPr>
              <a:t>Solomon</a:t>
            </a:r>
            <a:r>
              <a:rPr lang="pt-BR" sz="2800" b="1" dirty="0">
                <a:solidFill>
                  <a:srgbClr val="FF0000"/>
                </a:solidFill>
              </a:rPr>
              <a:t>, Michael</a:t>
            </a:r>
            <a:r>
              <a:rPr lang="pt-BR" sz="2800" dirty="0"/>
              <a:t>. Fundamentos de Segurança de Sistemas de Informação. Editora LTC;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pt-BR" sz="2800" dirty="0"/>
              <a:t>Schmidt, Paulo. Fundamentos de Auditoria de Sistemas. Editora Atlas;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2800" dirty="0" err="1"/>
              <a:t>Onome</a:t>
            </a:r>
            <a:r>
              <a:rPr lang="pt-BR" sz="2800" dirty="0"/>
              <a:t>, Joshua. Auditoria de Sistemas de Informações. Editora Atlas.</a:t>
            </a:r>
          </a:p>
        </p:txBody>
      </p:sp>
    </p:spTree>
    <p:extLst>
      <p:ext uri="{BB962C8B-B14F-4D97-AF65-F5344CB8AC3E}">
        <p14:creationId xmlns:p14="http://schemas.microsoft.com/office/powerpoint/2010/main" val="282170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6024" y="-171400"/>
            <a:ext cx="7772400" cy="1470025"/>
          </a:xfrm>
        </p:spPr>
        <p:txBody>
          <a:bodyPr>
            <a:normAutofit/>
          </a:bodyPr>
          <a:lstStyle/>
          <a:p>
            <a:r>
              <a:rPr lang="pt-BR" sz="4000" b="1" dirty="0"/>
              <a:t>Apresentação</a:t>
            </a:r>
          </a:p>
        </p:txBody>
      </p:sp>
    </p:spTree>
    <p:extLst>
      <p:ext uri="{BB962C8B-B14F-4D97-AF65-F5344CB8AC3E}">
        <p14:creationId xmlns:p14="http://schemas.microsoft.com/office/powerpoint/2010/main" val="11305057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62543" y="8313"/>
            <a:ext cx="7772400" cy="1008112"/>
          </a:xfrm>
        </p:spPr>
        <p:txBody>
          <a:bodyPr>
            <a:normAutofit/>
          </a:bodyPr>
          <a:lstStyle/>
          <a:p>
            <a:r>
              <a:rPr lang="pt-BR" sz="4000" b="1" dirty="0"/>
              <a:t>Bibliografia Complementar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683568" y="1685126"/>
            <a:ext cx="77768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pt-BR" sz="2800" dirty="0" err="1"/>
              <a:t>Stallings</a:t>
            </a:r>
            <a:r>
              <a:rPr lang="pt-BR" sz="2800" dirty="0"/>
              <a:t>, W. Criptografia e segurança de redes. Editora Pearson;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pt-BR" sz="2800" dirty="0" err="1"/>
              <a:t>Cheswick</a:t>
            </a:r>
            <a:r>
              <a:rPr lang="pt-BR" sz="2800" dirty="0"/>
              <a:t>, W. Firewalls e Segurança na Internet: repetindo o hacker ardiloso. Editora Bookman;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6427750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-57249"/>
            <a:ext cx="7772400" cy="1470025"/>
          </a:xfrm>
        </p:spPr>
        <p:txBody>
          <a:bodyPr>
            <a:normAutofit/>
          </a:bodyPr>
          <a:lstStyle/>
          <a:p>
            <a:r>
              <a:rPr lang="pt-BR" sz="4000" b="1" dirty="0"/>
              <a:t>Próxima Aula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755576" y="2060848"/>
            <a:ext cx="77768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800" dirty="0"/>
              <a:t>Leitura do capítulo 1 do livro do </a:t>
            </a:r>
            <a:r>
              <a:rPr lang="pt-BR" sz="2800" dirty="0">
                <a:solidFill>
                  <a:srgbClr val="FF0000"/>
                </a:solidFill>
              </a:rPr>
              <a:t>David Kim/</a:t>
            </a:r>
            <a:r>
              <a:rPr lang="pt-BR" sz="2800" dirty="0" err="1">
                <a:solidFill>
                  <a:srgbClr val="FF0000"/>
                </a:solidFill>
              </a:rPr>
              <a:t>Micahel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 err="1">
                <a:solidFill>
                  <a:srgbClr val="FF0000"/>
                </a:solidFill>
              </a:rPr>
              <a:t>Solomon</a:t>
            </a:r>
            <a:endParaRPr lang="pt-B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4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616024" y="-171400"/>
            <a:ext cx="7772400" cy="1037977"/>
          </a:xfrm>
        </p:spPr>
        <p:txBody>
          <a:bodyPr>
            <a:normAutofit/>
          </a:bodyPr>
          <a:lstStyle/>
          <a:p>
            <a:r>
              <a:rPr lang="pt-BR" sz="4000" b="1" dirty="0"/>
              <a:t>Apresentação</a:t>
            </a:r>
          </a:p>
        </p:txBody>
      </p:sp>
      <p:sp>
        <p:nvSpPr>
          <p:cNvPr id="8" name="Subtítulo 2"/>
          <p:cNvSpPr>
            <a:spLocks noGrp="1"/>
          </p:cNvSpPr>
          <p:nvPr>
            <p:ph type="subTitle" idx="1"/>
          </p:nvPr>
        </p:nvSpPr>
        <p:spPr>
          <a:xfrm>
            <a:off x="107504" y="836712"/>
            <a:ext cx="9001000" cy="5760640"/>
          </a:xfrm>
        </p:spPr>
        <p:txBody>
          <a:bodyPr>
            <a:noAutofit/>
          </a:bodyPr>
          <a:lstStyle/>
          <a:p>
            <a:pPr algn="l"/>
            <a:r>
              <a:rPr lang="pt-BR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Lauro Cássio Martins de Paula</a:t>
            </a:r>
          </a:p>
          <a:p>
            <a:pPr algn="l"/>
            <a:endParaRPr lang="pt-BR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pt-B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Bacharelado em Ciência da Computação – PUC Goiás (2008-2012)</a:t>
            </a:r>
          </a:p>
          <a:p>
            <a:pPr algn="l"/>
            <a:r>
              <a:rPr lang="pt-B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Mestrado em Ciência da Computação – UFG </a:t>
            </a:r>
          </a:p>
          <a:p>
            <a:pPr algn="l"/>
            <a:r>
              <a:rPr lang="pt-B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(2012-2014)</a:t>
            </a:r>
          </a:p>
          <a:p>
            <a:pPr algn="l"/>
            <a:r>
              <a:rPr lang="pt-B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Doutorado em Ciência da Computação – UFMS/UFG (2015-2018)</a:t>
            </a:r>
          </a:p>
          <a:p>
            <a:pPr algn="l"/>
            <a:r>
              <a:rPr lang="pt-BR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Contato</a:t>
            </a:r>
            <a:r>
              <a:rPr lang="pt-B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lauro.martins@ifba.edu.br</a:t>
            </a:r>
          </a:p>
          <a:p>
            <a:pPr algn="l"/>
            <a:r>
              <a:rPr lang="pt-BR" dirty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https://sites.google.com/site/laurocmartinsdepaula/</a:t>
            </a:r>
            <a:r>
              <a:rPr lang="pt-B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6287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2564904"/>
            <a:ext cx="7772400" cy="1470025"/>
          </a:xfrm>
        </p:spPr>
        <p:txBody>
          <a:bodyPr>
            <a:normAutofit/>
          </a:bodyPr>
          <a:lstStyle/>
          <a:p>
            <a:r>
              <a:rPr lang="pt-BR" sz="4000" b="1" dirty="0"/>
              <a:t>Ementa da disciplina</a:t>
            </a:r>
          </a:p>
        </p:txBody>
      </p:sp>
    </p:spTree>
    <p:extLst>
      <p:ext uri="{BB962C8B-B14F-4D97-AF65-F5344CB8AC3E}">
        <p14:creationId xmlns:p14="http://schemas.microsoft.com/office/powerpoint/2010/main" val="2586728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-201265"/>
            <a:ext cx="7772400" cy="1470025"/>
          </a:xfrm>
        </p:spPr>
        <p:txBody>
          <a:bodyPr>
            <a:normAutofit/>
          </a:bodyPr>
          <a:lstStyle/>
          <a:p>
            <a:r>
              <a:rPr lang="pt-BR" sz="4000" b="1" dirty="0"/>
              <a:t>1 – Introdução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539552" y="1556792"/>
            <a:ext cx="77768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800" dirty="0"/>
              <a:t>Conceitos básicos de segurança e auditoria de sistemas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/>
              <a:t>Tipos de ameaças, riscos e vulnerabilidades do sistema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736912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-201265"/>
            <a:ext cx="7772400" cy="1470025"/>
          </a:xfrm>
        </p:spPr>
        <p:txBody>
          <a:bodyPr>
            <a:normAutofit/>
          </a:bodyPr>
          <a:lstStyle/>
          <a:p>
            <a:r>
              <a:rPr lang="pt-BR" sz="4000" b="1" dirty="0"/>
              <a:t>2 – Segurança dos Ambientes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539552" y="1556792"/>
            <a:ext cx="77768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800" dirty="0"/>
              <a:t>Conceitos e objetivos da segurança da informação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2800" dirty="0"/>
              <a:t>Prevenção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2800" dirty="0"/>
              <a:t>Detecção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2800" dirty="0"/>
              <a:t>Reação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/>
              <a:t>Controles de acesso lógico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/>
              <a:t>Controles de acesso físico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2800" dirty="0"/>
          </a:p>
          <a:p>
            <a:pPr marL="285750" indent="-285750">
              <a:buFont typeface="Arial" pitchFamily="34" charset="0"/>
              <a:buChar char="•"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552748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-57249"/>
            <a:ext cx="7772400" cy="1470025"/>
          </a:xfrm>
        </p:spPr>
        <p:txBody>
          <a:bodyPr>
            <a:normAutofit/>
          </a:bodyPr>
          <a:lstStyle/>
          <a:p>
            <a:r>
              <a:rPr lang="pt-BR" sz="4000" b="1" dirty="0"/>
              <a:t>3 – Organização da Segurança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539552" y="1830303"/>
            <a:ext cx="77768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800" dirty="0"/>
              <a:t>Mapeamento da segurança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/>
              <a:t>Estratégia de segurança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/>
              <a:t>Planejamento de segurança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/>
              <a:t>Implementação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/>
              <a:t>Administração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/>
              <a:t>Segurança na cadeia produtiva</a:t>
            </a:r>
          </a:p>
        </p:txBody>
      </p:sp>
    </p:spTree>
    <p:extLst>
      <p:ext uri="{BB962C8B-B14F-4D97-AF65-F5344CB8AC3E}">
        <p14:creationId xmlns:p14="http://schemas.microsoft.com/office/powerpoint/2010/main" val="1440188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-57249"/>
            <a:ext cx="7772400" cy="1470025"/>
          </a:xfrm>
        </p:spPr>
        <p:txBody>
          <a:bodyPr>
            <a:normAutofit/>
          </a:bodyPr>
          <a:lstStyle/>
          <a:p>
            <a:r>
              <a:rPr lang="pt-BR" sz="4000" b="1" dirty="0"/>
              <a:t>4 – Políticas de Segurança da Informação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539552" y="1830303"/>
            <a:ext cx="77768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800" dirty="0"/>
              <a:t>Plano diretor de segurança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/>
              <a:t>Plano de continuidade de negócio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/>
              <a:t>Plano de contingência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/>
              <a:t>Estratégia de contingência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/>
              <a:t>Plano de administração de crise</a:t>
            </a:r>
          </a:p>
        </p:txBody>
      </p:sp>
    </p:spTree>
    <p:extLst>
      <p:ext uri="{BB962C8B-B14F-4D97-AF65-F5344CB8AC3E}">
        <p14:creationId xmlns:p14="http://schemas.microsoft.com/office/powerpoint/2010/main" val="618926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-57249"/>
            <a:ext cx="7772400" cy="1470025"/>
          </a:xfrm>
        </p:spPr>
        <p:txBody>
          <a:bodyPr>
            <a:normAutofit/>
          </a:bodyPr>
          <a:lstStyle/>
          <a:p>
            <a:r>
              <a:rPr lang="pt-BR" sz="4000" b="1" dirty="0"/>
              <a:t>5 – Auditoria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539552" y="1830303"/>
            <a:ext cx="77768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800" dirty="0"/>
              <a:t>Conceitos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/>
              <a:t>Garantia da segurança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/>
              <a:t>Garantia da qualidade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/>
              <a:t>Organização e avaliação </a:t>
            </a:r>
          </a:p>
        </p:txBody>
      </p:sp>
    </p:spTree>
    <p:extLst>
      <p:ext uri="{BB962C8B-B14F-4D97-AF65-F5344CB8AC3E}">
        <p14:creationId xmlns:p14="http://schemas.microsoft.com/office/powerpoint/2010/main" val="34130070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333</Words>
  <Application>Microsoft Office PowerPoint</Application>
  <PresentationFormat>Apresentação na tela (4:3)</PresentationFormat>
  <Paragraphs>65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4" baseType="lpstr">
      <vt:lpstr>Arial</vt:lpstr>
      <vt:lpstr>Calibri</vt:lpstr>
      <vt:lpstr>Tema do Office</vt:lpstr>
      <vt:lpstr>INF018 – Auditoria e Segurança de Sistemas</vt:lpstr>
      <vt:lpstr>Apresentação</vt:lpstr>
      <vt:lpstr>Apresentação</vt:lpstr>
      <vt:lpstr>Ementa da disciplina</vt:lpstr>
      <vt:lpstr>1 – Introdução</vt:lpstr>
      <vt:lpstr>2 – Segurança dos Ambientes</vt:lpstr>
      <vt:lpstr>3 – Organização da Segurança</vt:lpstr>
      <vt:lpstr>4 – Políticas de Segurança da Informação</vt:lpstr>
      <vt:lpstr>5 – Auditoria</vt:lpstr>
      <vt:lpstr>Metodologia</vt:lpstr>
      <vt:lpstr>Formas de avaliação</vt:lpstr>
      <vt:lpstr>Formas de avaliação</vt:lpstr>
      <vt:lpstr>Como serão as avaliações?</vt:lpstr>
      <vt:lpstr>Tem alguma reclamação/Sugestão?</vt:lpstr>
      <vt:lpstr>Tem alguma reclamação/Sugestão?</vt:lpstr>
      <vt:lpstr>Tem dúvidas?</vt:lpstr>
      <vt:lpstr>Tem dúvidas?</vt:lpstr>
      <vt:lpstr>Referências Bibliográficas</vt:lpstr>
      <vt:lpstr>Bibliografia Básica</vt:lpstr>
      <vt:lpstr>Bibliografia Complementar</vt:lpstr>
      <vt:lpstr>Próxima Aula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Arquitetura de Computadores</dc:title>
  <dc:creator>Lauro Martins</dc:creator>
  <cp:lastModifiedBy>Lauro Cássio Martins de Paula</cp:lastModifiedBy>
  <cp:revision>45</cp:revision>
  <dcterms:created xsi:type="dcterms:W3CDTF">2016-02-10T23:18:07Z</dcterms:created>
  <dcterms:modified xsi:type="dcterms:W3CDTF">2023-02-27T22:46:19Z</dcterms:modified>
</cp:coreProperties>
</file>