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024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27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601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323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138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21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443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338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9189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6320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749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3F59D-E2A9-405C-9304-51FCAC556CA5}" type="datetimeFigureOut">
              <a:rPr lang="pt-BR" smtClean="0"/>
              <a:t>03/09/2023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808AC-B9A3-4761-8B37-4A5721BA932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62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993676" y="2446721"/>
            <a:ext cx="62048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Processador i9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839" y="941895"/>
            <a:ext cx="1262530" cy="1504826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710941" y="3739034"/>
            <a:ext cx="10770325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João Victor</a:t>
            </a:r>
          </a:p>
          <a:p>
            <a:r>
              <a:rPr lang="pt-BR" sz="24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Rodrigo </a:t>
            </a:r>
            <a:r>
              <a:rPr lang="pt-BR" sz="2400" dirty="0" err="1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Truppel</a:t>
            </a:r>
            <a:endParaRPr lang="pt-BR" sz="2400" dirty="0" smtClean="0">
              <a:latin typeface="Bahnschrift Light Condensed" panose="020B0502040204020203" pitchFamily="34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Vinicius Cabral</a:t>
            </a:r>
          </a:p>
          <a:p>
            <a:endParaRPr lang="pt-BR" sz="2400" dirty="0">
              <a:latin typeface="Bahnschrift Light Condensed" panose="020B0502040204020203" pitchFamily="34" charset="0"/>
              <a:cs typeface="Times New Roman" panose="02020603050405020304" pitchFamily="18" charset="0"/>
            </a:endParaRPr>
          </a:p>
          <a:p>
            <a:r>
              <a:rPr lang="pt-BR" sz="2400" dirty="0" smtClean="0">
                <a:latin typeface="Bahnschrift Light Condensed" panose="020B0502040204020203" pitchFamily="34" charset="0"/>
              </a:rPr>
              <a:t>INF028 – ARQUITETURA DE COMPUTADORES E SOFTWARE BÁSICO</a:t>
            </a:r>
          </a:p>
          <a:p>
            <a:endParaRPr lang="pt-BR" sz="2400" dirty="0">
              <a:latin typeface="Bahnschrift Light Condensed" panose="020B0502040204020203" pitchFamily="34" charset="0"/>
            </a:endParaRPr>
          </a:p>
          <a:p>
            <a:r>
              <a:rPr lang="pt-BR" sz="2400" dirty="0" smtClean="0">
                <a:latin typeface="Bahnschrift Light Condensed" panose="020B0502040204020203" pitchFamily="34" charset="0"/>
                <a:cs typeface="Times New Roman" panose="02020603050405020304" pitchFamily="18" charset="0"/>
              </a:rPr>
              <a:t>Docente: Flávia Maristela</a:t>
            </a:r>
            <a:endParaRPr lang="pt-BR" sz="2400" dirty="0" smtClean="0"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48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70263" y="0"/>
            <a:ext cx="3384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u="sng" dirty="0" err="1">
                <a:latin typeface="Californian FB" panose="0207040306080B030204" pitchFamily="18" charset="0"/>
              </a:rPr>
              <a:t>Overclock</a:t>
            </a:r>
            <a:endParaRPr lang="pt-BR" sz="6000" u="sng" dirty="0">
              <a:latin typeface="Californian FB" panose="0207040306080B0302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70263" y="1015663"/>
            <a:ext cx="1159981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Fazer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overclock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 em um processador i9 é uma maneira de aumentar o desempenho do seu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sistema. Para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realizar o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overclock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 é fundamental verificar a placa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mãe e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ter um sistema de resfriamento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adequado. Acessando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 BIOS/UEFI poderá ser ajustado configurações relacionadas ao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overclock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, como a frequência do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clock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 (MHz), a voltagem e as configurações de energia. </a:t>
            </a:r>
          </a:p>
          <a:p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21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05825" y="0"/>
            <a:ext cx="89947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u="sng" dirty="0">
                <a:latin typeface="Californian FB" panose="0207040306080B030204" pitchFamily="18" charset="0"/>
              </a:rPr>
              <a:t>Tipos de RAM </a:t>
            </a:r>
            <a:r>
              <a:rPr lang="pt-BR" sz="6000" u="sng" dirty="0" smtClean="0">
                <a:latin typeface="Californian FB" panose="0207040306080B030204" pitchFamily="18" charset="0"/>
              </a:rPr>
              <a:t>e frequências</a:t>
            </a:r>
            <a:endParaRPr lang="pt-BR" sz="6000" u="sng" dirty="0">
              <a:latin typeface="Californian FB" panose="0207040306080B0302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935" y="2717074"/>
            <a:ext cx="5431380" cy="398663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894553"/>
              </p:ext>
            </p:extLst>
          </p:nvPr>
        </p:nvGraphicFramePr>
        <p:xfrm>
          <a:off x="305825" y="956596"/>
          <a:ext cx="10515600" cy="161925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1722793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pt-BR" sz="2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Processadores Intel core i9 da 8ª geração:                                 </a:t>
                      </a:r>
                      <a:r>
                        <a:rPr lang="pt-BR" sz="2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pt-BR" sz="2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Processadores Intel® Core™ i9 da 13ª geração: </a:t>
                      </a:r>
                      <a:r>
                        <a:rPr lang="pt-BR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/>
                      </a:r>
                      <a:br>
                        <a:rPr lang="pt-BR" sz="2000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</a:br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-LPDDR3-2133                                                                                   -</a:t>
                      </a:r>
                      <a:r>
                        <a:rPr lang="pt-B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DDR5 5600 MT/s</a:t>
                      </a:r>
                      <a:br>
                        <a:rPr lang="pt-B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</a:br>
                      <a:r>
                        <a:rPr lang="pt-B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-</a:t>
                      </a:r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DDR4-2666</a:t>
                      </a:r>
                      <a:r>
                        <a:rPr lang="pt-B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                                                                                    </a:t>
                      </a:r>
                      <a:r>
                        <a:rPr lang="pt-BR" sz="2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-</a:t>
                      </a:r>
                      <a:r>
                        <a:rPr lang="pt-B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DDR4 3200 MT/s</a:t>
                      </a:r>
                    </a:p>
                    <a:p>
                      <a:r>
                        <a:rPr lang="pt-BR" sz="2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                                                                                                         -</a:t>
                      </a:r>
                      <a:r>
                        <a:rPr lang="pt-B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LPDDR5/x 6400 MT/s</a:t>
                      </a:r>
                    </a:p>
                    <a:p>
                      <a:r>
                        <a:rPr lang="pt-BR" sz="20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                                                                                                          -</a:t>
                      </a:r>
                      <a:r>
                        <a:rPr lang="pt-BR" sz="2000" b="0" i="0" kern="1200" dirty="0" smtClean="0">
                          <a:solidFill>
                            <a:schemeClr val="tx1"/>
                          </a:solidFill>
                          <a:effectLst/>
                          <a:latin typeface="Bahnschrift Light Condensed" panose="020B0502040204020203" pitchFamily="34" charset="0"/>
                          <a:ea typeface="+mn-ea"/>
                          <a:cs typeface="+mn-cs"/>
                        </a:rPr>
                        <a:t>LPDDR4x 4267 MT</a:t>
                      </a:r>
                      <a:endParaRPr lang="pt-BR" sz="2000" kern="1200" dirty="0">
                        <a:solidFill>
                          <a:schemeClr val="tx1"/>
                        </a:solidFill>
                        <a:latin typeface="Bahnschrift Light Condensed" panose="020B0502040204020203" pitchFamily="34" charset="0"/>
                        <a:ea typeface="+mn-ea"/>
                        <a:cs typeface="+mn-cs"/>
                      </a:endParaRP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323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641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120640" y="2599508"/>
            <a:ext cx="1645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u="sng" dirty="0" smtClean="0">
                <a:latin typeface="Californian FB" panose="0207040306080B030204" pitchFamily="18" charset="0"/>
              </a:rPr>
              <a:t>FIM</a:t>
            </a:r>
            <a:endParaRPr lang="pt-BR" sz="6000" u="sng" dirty="0">
              <a:latin typeface="Californian FB" panose="0207040306080B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326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70709" y="0"/>
            <a:ext cx="623600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u="sng" dirty="0">
                <a:latin typeface="Californian FB" panose="0207040306080B030204" pitchFamily="18" charset="0"/>
              </a:rPr>
              <a:t>Socket processador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770709" y="1015663"/>
            <a:ext cx="111687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O que o Socket faz?</a:t>
            </a:r>
            <a:endParaRPr lang="pt-BR" sz="3200" dirty="0">
              <a:latin typeface="Californian FB" panose="0207040306080B030204" pitchFamily="18" charset="0"/>
            </a:endParaRP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 função de um socket de CPU é conectar o processador à placa-mãe.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70709" y="3170099"/>
            <a:ext cx="782465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LGA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1200 utilizado em processadores de 10ª e 11ª geração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  <a:p>
            <a:pPr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LGA 1151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utilizado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em processadores de 6ª a 9ª geração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  <a:p>
            <a:pPr indent="-342900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LGA1700 utilizado em processadores de 12ª a 13ª geração.</a:t>
            </a:r>
          </a:p>
          <a:p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770709" y="2185214"/>
            <a:ext cx="839941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Em quais sockets o i9 pode ser encontrado?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81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2431" y="992778"/>
            <a:ext cx="8324349" cy="4686300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4726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0487" y="0"/>
            <a:ext cx="73228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6000" u="sng" dirty="0">
                <a:latin typeface="Californian FB" panose="0207040306080B030204" pitchFamily="18" charset="0"/>
              </a:rPr>
              <a:t>Quantidade de núcleos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60487" y="1015663"/>
            <a:ext cx="116095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Qual a função</a:t>
            </a:r>
            <a:r>
              <a:rPr lang="pt-B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?</a:t>
            </a:r>
            <a:endParaRPr lang="pt-BR" sz="3000" dirty="0">
              <a:solidFill>
                <a:schemeClr val="tx1">
                  <a:lumMod val="95000"/>
                  <a:lumOff val="5000"/>
                </a:schemeClr>
              </a:solidFill>
              <a:latin typeface="Bahnschrift Light Condensed" panose="020B0502040204020203" pitchFamily="34" charset="0"/>
            </a:endParaRP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Os núcleos são essenciais na execução de instruções. Quanto mais núcleos um processador tiver, mais tarefas ele poderá realizar simultaneamente.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0487" y="3662542"/>
            <a:ext cx="1030330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Qual a quantidade de núcleos</a:t>
            </a:r>
            <a:r>
              <a:rPr lang="pt-B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?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 quantidade de núcleos em um processador i9 depende do seu modelo específico, podendo variar de 8 núcleos e 16 threads como no modelo i9 9900K até 24 núcleos a exemplo do i9 13900KS sendo 8 P-cores e 16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E-cores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 com 32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trheads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434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57201" y="0"/>
            <a:ext cx="66098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000" u="sng" dirty="0" err="1">
                <a:latin typeface="Californian FB" panose="0207040306080B030204" pitchFamily="18" charset="0"/>
              </a:rPr>
              <a:t>Hyperthreading</a:t>
            </a:r>
            <a:endParaRPr lang="pt-BR" sz="6000" u="sng" dirty="0">
              <a:latin typeface="Californian FB" panose="0207040306080B030204" pitchFamily="18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57201" y="1015663"/>
            <a:ext cx="1159981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O que é</a:t>
            </a:r>
            <a:r>
              <a:rPr lang="pt-B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?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Hyper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Threading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 é uma tecnologia da Intel que permite que os processadores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multicore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 tenham acesso a um recurso de agendamento de tarefas mais ágil e eficiente. O processador i9 possui essa tecnologia , permitindo cada núcleo processar dois threads ao mesmo tempo.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280" y="3200877"/>
            <a:ext cx="5431711" cy="330429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06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00892" y="0"/>
            <a:ext cx="36439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u="sng" dirty="0">
                <a:latin typeface="Californian FB" panose="0207040306080B030204" pitchFamily="18" charset="0"/>
              </a:rPr>
              <a:t>Velocidade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00892" y="1015663"/>
            <a:ext cx="1146918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Como </a:t>
            </a:r>
            <a:r>
              <a:rPr lang="pt-B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é?</a:t>
            </a:r>
          </a:p>
          <a:p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velocidade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do processador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é medida em GHz (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gigahertz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) e diz quantos ciclos de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clock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 ele executa por segundo.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Além disso,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tem recursos como o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Intel Turbo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Boost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, que permite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 aumento temporariamente da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sua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velocidade.</a:t>
            </a:r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00892" y="4093429"/>
            <a:ext cx="9862456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i9-9900K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(9ª geração):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Pode atingir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até 5.0 GHz com o Intel Turbo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Boost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i9-10900K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(10ª geração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): Pode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atingir até 5.3 GHz com o Intel Turbo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Boost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i9-11900K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(11ª geração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): Pode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atingir até 5.3 GHz com o Intel Turbo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Boost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457200" indent="-457200">
              <a:buClr>
                <a:schemeClr val="accent4"/>
              </a:buClr>
              <a:buFont typeface="Wingdings" panose="05000000000000000000" pitchFamily="2" charset="2"/>
              <a:buChar char="Ø"/>
            </a:pP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i9-13900K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(13ª geração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): Pode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atingir até 5.8GHz com o Intel Turbo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Boost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endParaRPr lang="pt-BR" sz="4000" dirty="0">
              <a:solidFill>
                <a:schemeClr val="tx1">
                  <a:lumMod val="95000"/>
                  <a:lumOff val="5000"/>
                </a:schemeClr>
              </a:solidFill>
              <a:latin typeface="Californian FB" panose="0207040306080B030204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600892" y="3108544"/>
            <a:ext cx="409278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Até quanto GHz atinge?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892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72952" y="0"/>
            <a:ext cx="90893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u="sng" dirty="0">
                <a:latin typeface="Californian FB" panose="0207040306080B030204" pitchFamily="18" charset="0"/>
              </a:rPr>
              <a:t>Cache disponível </a:t>
            </a:r>
            <a:r>
              <a:rPr lang="pt-BR" sz="6000" u="sng" dirty="0" smtClean="0">
                <a:latin typeface="Californian FB" panose="0207040306080B030204" pitchFamily="18" charset="0"/>
              </a:rPr>
              <a:t>e em </a:t>
            </a:r>
            <a:r>
              <a:rPr lang="pt-BR" sz="6000" u="sng" dirty="0">
                <a:latin typeface="Californian FB" panose="0207040306080B030204" pitchFamily="18" charset="0"/>
              </a:rPr>
              <a:t>níveis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72951" y="1015663"/>
            <a:ext cx="114814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memória cache é uma memória de alta velocidade integrada ao processador que é usada para armazenar dados frequentemente acessados, 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acelerando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 acesso aos dados.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 i9 tem três níveis de cache: L1, L2 e L3.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72951" y="3508654"/>
            <a:ext cx="10932280" cy="25545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Intel Core i9-9900K (9ª geração): Possui 16 MB de cache </a:t>
            </a:r>
            <a:r>
              <a:rPr lang="pt-BR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SmartCache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Ele é dividido em 16 MB de cache L3 compartilhado por todos os núcleos e 256 KB de cache L2 por núcleo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Intel Core i9-10900K (10ª geração): Possui 20 MB de cache </a:t>
            </a:r>
            <a:r>
              <a:rPr lang="pt-BR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SmartCache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Ele inclui 20 MB de cache L3 compartilhado por todos os núcleos e 256 KB de cache L2 por núcleo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Intel Core i9-11900K (11ª geração): Possui 16 MB de cache </a:t>
            </a:r>
            <a:r>
              <a:rPr lang="pt-BR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SmartCache</a:t>
            </a:r>
            <a:r>
              <a:rPr lang="pt-BR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 Inclui 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16 MB de cache L3 compartilhado por todos os núcleos e 256 KB de cache L2 por núcleo.</a:t>
            </a:r>
          </a:p>
        </p:txBody>
      </p:sp>
    </p:spTree>
    <p:extLst>
      <p:ext uri="{BB962C8B-B14F-4D97-AF65-F5344CB8AC3E}">
        <p14:creationId xmlns:p14="http://schemas.microsoft.com/office/powerpoint/2010/main" val="347604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74766" y="0"/>
            <a:ext cx="77091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u="sng" dirty="0">
                <a:latin typeface="Californian FB" panose="0207040306080B030204" pitchFamily="18" charset="0"/>
              </a:rPr>
              <a:t>Placa de </a:t>
            </a:r>
            <a:r>
              <a:rPr lang="pt-BR" sz="6000" u="sng" dirty="0" err="1">
                <a:latin typeface="Californian FB" panose="0207040306080B030204" pitchFamily="18" charset="0"/>
              </a:rPr>
              <a:t>video</a:t>
            </a:r>
            <a:r>
              <a:rPr lang="pt-BR" sz="6000" u="sng" dirty="0">
                <a:latin typeface="Californian FB" panose="0207040306080B030204" pitchFamily="18" charset="0"/>
              </a:rPr>
              <a:t> integrada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574766" y="1015663"/>
            <a:ext cx="118480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Qual a placa?</a:t>
            </a:r>
          </a:p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 i9 tem integrado gráficos da linha UHD </a:t>
            </a:r>
            <a:r>
              <a:rPr lang="pt-BR" sz="3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Graphics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 Esta placa de vídeo consegue reproduzir vídeo em 4K e pode lidar com aplicativos profissionais de edição de vídeo e fotos.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294" y="3354765"/>
            <a:ext cx="4931634" cy="329104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5" name="CaixaDeTexto 4"/>
          <p:cNvSpPr txBox="1"/>
          <p:nvPr/>
        </p:nvSpPr>
        <p:spPr>
          <a:xfrm>
            <a:off x="574766" y="2646879"/>
            <a:ext cx="11757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Placa Intel UHD </a:t>
            </a:r>
            <a:r>
              <a:rPr lang="pt-BR" sz="4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Graphics</a:t>
            </a:r>
            <a:r>
              <a:rPr lang="pt-BR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ahnschrift Light Condensed" panose="020B0502040204020203" pitchFamily="34" charset="0"/>
              </a:rPr>
              <a:t> 750, presente no processador i9 11900K:</a:t>
            </a:r>
            <a:endParaRPr lang="pt-BR" sz="4000" dirty="0">
              <a:solidFill>
                <a:schemeClr val="tx1">
                  <a:lumMod val="95000"/>
                  <a:lumOff val="5000"/>
                </a:schemeClr>
              </a:solidFill>
              <a:latin typeface="Bahnschrift Ligh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70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18011" y="0"/>
            <a:ext cx="90188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6000" u="sng" dirty="0">
                <a:latin typeface="Californian FB" panose="0207040306080B030204" pitchFamily="18" charset="0"/>
              </a:rPr>
              <a:t>Quesitos de gasto de energia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18011" y="1015663"/>
            <a:ext cx="1177398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 consumo de energia do i9 pode variar dependendo do modelo, da geração e da carga de trabalho. </a:t>
            </a: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Os processadores i9 têm alto desempenho e consomem mais energia em comparação com processadores de menor potência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</a:p>
          <a:p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18011" y="3262432"/>
            <a:ext cx="6639959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i9-9900K(9ª geração): Tem um TDP de 95 watts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i9-11900K(11ª geração): Tem um TDP de 125 W</a:t>
            </a:r>
            <a:r>
              <a:rPr lang="pt-BR" sz="3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.</a:t>
            </a:r>
            <a:endParaRPr lang="pt-BR" sz="3000" dirty="0">
              <a:solidFill>
                <a:schemeClr val="tx1">
                  <a:lumMod val="65000"/>
                  <a:lumOff val="35000"/>
                </a:schemeClr>
              </a:solidFill>
              <a:latin typeface="Bahnschrift Light Condensed" panose="020B0502040204020203" pitchFamily="34" charset="0"/>
            </a:endParaRPr>
          </a:p>
          <a:p>
            <a:pPr marL="457200" indent="-457200">
              <a:buClr>
                <a:schemeClr val="accent4"/>
              </a:buClr>
              <a:buFont typeface="Arial" panose="020B0604020202020204" pitchFamily="34" charset="0"/>
              <a:buChar char="•"/>
            </a:pPr>
            <a:r>
              <a:rPr lang="pt-BR" sz="3000" dirty="0">
                <a:solidFill>
                  <a:schemeClr val="tx1">
                    <a:lumMod val="65000"/>
                    <a:lumOff val="35000"/>
                  </a:schemeClr>
                </a:solidFill>
                <a:latin typeface="Bahnschrift Light Condensed" panose="020B0502040204020203" pitchFamily="34" charset="0"/>
              </a:rPr>
              <a:t>i9-13900K(13ª geração): Tem um TDP de 125 W.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34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692</Words>
  <Application>Microsoft Office PowerPoint</Application>
  <PresentationFormat>Widescreen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0" baseType="lpstr">
      <vt:lpstr>Arial</vt:lpstr>
      <vt:lpstr>Bahnschrift Light Condensed</vt:lpstr>
      <vt:lpstr>Calibri</vt:lpstr>
      <vt:lpstr>Calibri Light</vt:lpstr>
      <vt:lpstr>Californian FB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Vinicius M Cabral</dc:creator>
  <cp:lastModifiedBy>Vinicius M Cabral</cp:lastModifiedBy>
  <cp:revision>12</cp:revision>
  <dcterms:created xsi:type="dcterms:W3CDTF">2023-09-04T00:47:06Z</dcterms:created>
  <dcterms:modified xsi:type="dcterms:W3CDTF">2023-09-04T02:34:25Z</dcterms:modified>
</cp:coreProperties>
</file>